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0" r:id="rId3"/>
    <p:sldId id="257" r:id="rId4"/>
    <p:sldId id="258"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10/30/2018</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10/30/2018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10/30/2018</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10/30/2018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10/30/2018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10/30/2018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10/30/2018</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10/30/2018</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10/30/2018</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2EB22-9A25-4D84-9C7C-6C1A38C946B8}"/>
              </a:ext>
            </a:extLst>
          </p:cNvPr>
          <p:cNvSpPr>
            <a:spLocks noGrp="1"/>
          </p:cNvSpPr>
          <p:nvPr>
            <p:ph type="ctrTitle"/>
          </p:nvPr>
        </p:nvSpPr>
        <p:spPr/>
        <p:txBody>
          <a:bodyPr/>
          <a:lstStyle/>
          <a:p>
            <a:r>
              <a:rPr lang="en-US" dirty="0"/>
              <a:t>Synthesis: What not to do</a:t>
            </a:r>
          </a:p>
        </p:txBody>
      </p:sp>
      <p:sp>
        <p:nvSpPr>
          <p:cNvPr id="3" name="Subtitle 2">
            <a:extLst>
              <a:ext uri="{FF2B5EF4-FFF2-40B4-BE49-F238E27FC236}">
                <a16:creationId xmlns:a16="http://schemas.microsoft.com/office/drawing/2014/main" id="{57046EC4-0567-4F3D-AF23-7520CE31BEF9}"/>
              </a:ext>
            </a:extLst>
          </p:cNvPr>
          <p:cNvSpPr>
            <a:spLocks noGrp="1"/>
          </p:cNvSpPr>
          <p:nvPr>
            <p:ph type="subTitle" idx="1"/>
          </p:nvPr>
        </p:nvSpPr>
        <p:spPr/>
        <p:txBody>
          <a:bodyPr/>
          <a:lstStyle/>
          <a:p>
            <a:r>
              <a:rPr lang="en-US" dirty="0"/>
              <a:t>Common errors in a synthesis paper</a:t>
            </a:r>
          </a:p>
        </p:txBody>
      </p:sp>
      <p:sp>
        <p:nvSpPr>
          <p:cNvPr id="4" name="TextBox 3">
            <a:extLst>
              <a:ext uri="{FF2B5EF4-FFF2-40B4-BE49-F238E27FC236}">
                <a16:creationId xmlns:a16="http://schemas.microsoft.com/office/drawing/2014/main" id="{F935F47E-CC8B-47DC-A2A7-B02B8375FF22}"/>
              </a:ext>
            </a:extLst>
          </p:cNvPr>
          <p:cNvSpPr txBox="1"/>
          <p:nvPr/>
        </p:nvSpPr>
        <p:spPr>
          <a:xfrm>
            <a:off x="5076825" y="6192619"/>
            <a:ext cx="6524625" cy="646331"/>
          </a:xfrm>
          <a:prstGeom prst="rect">
            <a:avLst/>
          </a:prstGeom>
          <a:noFill/>
        </p:spPr>
        <p:txBody>
          <a:bodyPr wrap="square" rtlCol="0">
            <a:spAutoFit/>
          </a:bodyPr>
          <a:lstStyle/>
          <a:p>
            <a:r>
              <a:rPr lang="en-US" dirty="0"/>
              <a:t>Adapted from Karen </a:t>
            </a:r>
            <a:r>
              <a:rPr lang="en-US" dirty="0" err="1"/>
              <a:t>Craigo’s</a:t>
            </a:r>
            <a:r>
              <a:rPr lang="en-US" dirty="0"/>
              <a:t> “Tell ‘</a:t>
            </a:r>
            <a:r>
              <a:rPr lang="en-US" dirty="0" err="1"/>
              <a:t>em</a:t>
            </a:r>
            <a:r>
              <a:rPr lang="en-US" dirty="0"/>
              <a:t> What it </a:t>
            </a:r>
            <a:r>
              <a:rPr lang="en-US" dirty="0" err="1"/>
              <a:t>Ain’t</a:t>
            </a:r>
            <a:r>
              <a:rPr lang="en-US" dirty="0"/>
              <a:t>: Teaching Synthesis Through Anti-Synthesis”</a:t>
            </a:r>
          </a:p>
        </p:txBody>
      </p:sp>
    </p:spTree>
    <p:extLst>
      <p:ext uri="{BB962C8B-B14F-4D97-AF65-F5344CB8AC3E}">
        <p14:creationId xmlns:p14="http://schemas.microsoft.com/office/powerpoint/2010/main" val="272159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C82B9-F7A2-4945-A381-218A486ED9F0}"/>
              </a:ext>
            </a:extLst>
          </p:cNvPr>
          <p:cNvSpPr>
            <a:spLocks noGrp="1"/>
          </p:cNvSpPr>
          <p:nvPr>
            <p:ph type="title"/>
          </p:nvPr>
        </p:nvSpPr>
        <p:spPr/>
        <p:txBody>
          <a:bodyPr>
            <a:normAutofit fontScale="90000"/>
          </a:bodyPr>
          <a:lstStyle/>
          <a:p>
            <a:r>
              <a:rPr lang="en-US" dirty="0"/>
              <a:t>Avoid just including two sources in one paragraph without showing relation</a:t>
            </a:r>
          </a:p>
        </p:txBody>
      </p:sp>
      <p:sp>
        <p:nvSpPr>
          <p:cNvPr id="3" name="Content Placeholder 2">
            <a:extLst>
              <a:ext uri="{FF2B5EF4-FFF2-40B4-BE49-F238E27FC236}">
                <a16:creationId xmlns:a16="http://schemas.microsoft.com/office/drawing/2014/main" id="{8BBBCB9E-8BC6-49E1-8657-7C39B49D2EBE}"/>
              </a:ext>
            </a:extLst>
          </p:cNvPr>
          <p:cNvSpPr>
            <a:spLocks noGrp="1"/>
          </p:cNvSpPr>
          <p:nvPr>
            <p:ph idx="1"/>
          </p:nvPr>
        </p:nvSpPr>
        <p:spPr>
          <a:xfrm>
            <a:off x="1066800" y="2283486"/>
            <a:ext cx="10058400" cy="3931920"/>
          </a:xfrm>
        </p:spPr>
        <p:txBody>
          <a:bodyPr>
            <a:normAutofit fontScale="92500" lnSpcReduction="10000"/>
          </a:bodyPr>
          <a:lstStyle/>
          <a:p>
            <a:r>
              <a:rPr lang="en-US" sz="2800" dirty="0"/>
              <a:t>Chocolate comes to us from South America, where it was once consumed as a bitter, hot beverage, according to Joe </a:t>
            </a:r>
            <a:r>
              <a:rPr lang="en-US" sz="2800" dirty="0" err="1"/>
              <a:t>Schmoe</a:t>
            </a:r>
            <a:r>
              <a:rPr lang="en-US" sz="2800" dirty="0"/>
              <a:t>, author of “Ahh! Chocolate” (12). The beverage quickly gained favor in Europe. Ima </a:t>
            </a:r>
            <a:r>
              <a:rPr lang="en-US" sz="2800" dirty="0" err="1"/>
              <a:t>Goodbar</a:t>
            </a:r>
            <a:r>
              <a:rPr lang="en-US" sz="2800" dirty="0"/>
              <a:t> points out that Queen Isabella had an elaborate hot chocolate set that she used on important state occasions (276).</a:t>
            </a:r>
          </a:p>
          <a:p>
            <a:r>
              <a:rPr lang="en-US" sz="2800" dirty="0"/>
              <a:t>This is a grey area—while a bit of this is acceptable, an entire paper consisting of stacked information will not be successful</a:t>
            </a:r>
          </a:p>
        </p:txBody>
      </p:sp>
    </p:spTree>
    <p:extLst>
      <p:ext uri="{BB962C8B-B14F-4D97-AF65-F5344CB8AC3E}">
        <p14:creationId xmlns:p14="http://schemas.microsoft.com/office/powerpoint/2010/main" val="417418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F11F9-7D6A-4B6C-955E-593353C6651E}"/>
              </a:ext>
            </a:extLst>
          </p:cNvPr>
          <p:cNvSpPr>
            <a:spLocks noGrp="1"/>
          </p:cNvSpPr>
          <p:nvPr>
            <p:ph type="title"/>
          </p:nvPr>
        </p:nvSpPr>
        <p:spPr/>
        <p:txBody>
          <a:bodyPr>
            <a:normAutofit fontScale="90000"/>
          </a:bodyPr>
          <a:lstStyle/>
          <a:p>
            <a:r>
              <a:rPr lang="en-US" dirty="0"/>
              <a:t>Avoid creating false relationships between sources </a:t>
            </a:r>
          </a:p>
        </p:txBody>
      </p:sp>
      <p:sp>
        <p:nvSpPr>
          <p:cNvPr id="3" name="Content Placeholder 2">
            <a:extLst>
              <a:ext uri="{FF2B5EF4-FFF2-40B4-BE49-F238E27FC236}">
                <a16:creationId xmlns:a16="http://schemas.microsoft.com/office/drawing/2014/main" id="{2682649F-3C70-475D-BB4A-E5AD3EE273A2}"/>
              </a:ext>
            </a:extLst>
          </p:cNvPr>
          <p:cNvSpPr>
            <a:spLocks noGrp="1"/>
          </p:cNvSpPr>
          <p:nvPr>
            <p:ph idx="1"/>
          </p:nvPr>
        </p:nvSpPr>
        <p:spPr/>
        <p:txBody>
          <a:bodyPr>
            <a:normAutofit fontScale="92500" lnSpcReduction="20000"/>
          </a:bodyPr>
          <a:lstStyle/>
          <a:p>
            <a:r>
              <a:rPr lang="en-US" sz="2800" dirty="0"/>
              <a:t>Perhaps the biggest reason taxpayers should be given a standard chocolate deduction is the importance that this commodity has to our entire economic system. Nicole Kidman, author of “If I Ate Anything, It Would Be Chocolate,” writes, “So much in our society is dependent upon our ability to attain chocolate, whether this is through cocoa powder, mocha lattes, or a Cadbury Cream Egg” (42). But in his article “Chocolate Tastes As Good As Halle Berry’s Tonsils,” Adrien Brody disagrees. He states, “Chocolate is important to American life, but I like vanilla, too” (67)</a:t>
            </a:r>
          </a:p>
          <a:p>
            <a:endParaRPr lang="en-US" dirty="0"/>
          </a:p>
        </p:txBody>
      </p:sp>
    </p:spTree>
    <p:extLst>
      <p:ext uri="{BB962C8B-B14F-4D97-AF65-F5344CB8AC3E}">
        <p14:creationId xmlns:p14="http://schemas.microsoft.com/office/powerpoint/2010/main" val="278342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1901E-D9B7-482E-943C-B1D303AB817F}"/>
              </a:ext>
            </a:extLst>
          </p:cNvPr>
          <p:cNvSpPr>
            <a:spLocks noGrp="1"/>
          </p:cNvSpPr>
          <p:nvPr>
            <p:ph type="title"/>
          </p:nvPr>
        </p:nvSpPr>
        <p:spPr/>
        <p:txBody>
          <a:bodyPr>
            <a:normAutofit fontScale="90000"/>
          </a:bodyPr>
          <a:lstStyle/>
          <a:p>
            <a:r>
              <a:rPr lang="en-US" dirty="0"/>
              <a:t>Avoid throwing in extra synthesis words with no purpose </a:t>
            </a:r>
          </a:p>
        </p:txBody>
      </p:sp>
      <p:sp>
        <p:nvSpPr>
          <p:cNvPr id="3" name="Content Placeholder 2">
            <a:extLst>
              <a:ext uri="{FF2B5EF4-FFF2-40B4-BE49-F238E27FC236}">
                <a16:creationId xmlns:a16="http://schemas.microsoft.com/office/drawing/2014/main" id="{55A2DC5C-B22B-434B-97EE-EFBF6969F446}"/>
              </a:ext>
            </a:extLst>
          </p:cNvPr>
          <p:cNvSpPr>
            <a:spLocks noGrp="1"/>
          </p:cNvSpPr>
          <p:nvPr>
            <p:ph idx="1"/>
          </p:nvPr>
        </p:nvSpPr>
        <p:spPr/>
        <p:txBody>
          <a:bodyPr/>
          <a:lstStyle/>
          <a:p>
            <a:r>
              <a:rPr lang="en-US" sz="3200" dirty="0"/>
              <a:t>One reason chocolate should be on every elementary school lunch menu is that it makes students feel so good. Rita Dove, president of the Dove Chocolate Corporation, agrees, stating, “Chocolate is the perfect end to a satisfying luncheon” (qtd. in </a:t>
            </a:r>
            <a:r>
              <a:rPr lang="en-US" sz="3200" dirty="0" err="1"/>
              <a:t>Craigo</a:t>
            </a:r>
            <a:r>
              <a:rPr lang="en-US" sz="3200" dirty="0"/>
              <a:t> 18).</a:t>
            </a:r>
          </a:p>
          <a:p>
            <a:endParaRPr lang="en-US" dirty="0"/>
          </a:p>
        </p:txBody>
      </p:sp>
    </p:spTree>
    <p:extLst>
      <p:ext uri="{BB962C8B-B14F-4D97-AF65-F5344CB8AC3E}">
        <p14:creationId xmlns:p14="http://schemas.microsoft.com/office/powerpoint/2010/main" val="1764265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F0F37-8FE4-4009-8F25-64FFF35A2427}"/>
              </a:ext>
            </a:extLst>
          </p:cNvPr>
          <p:cNvSpPr>
            <a:spLocks noGrp="1"/>
          </p:cNvSpPr>
          <p:nvPr>
            <p:ph type="title"/>
          </p:nvPr>
        </p:nvSpPr>
        <p:spPr/>
        <p:txBody>
          <a:bodyPr/>
          <a:lstStyle/>
          <a:p>
            <a:r>
              <a:rPr lang="en-US" dirty="0"/>
              <a:t>Avoid relating one source to itself</a:t>
            </a:r>
          </a:p>
        </p:txBody>
      </p:sp>
      <p:sp>
        <p:nvSpPr>
          <p:cNvPr id="3" name="Content Placeholder 2">
            <a:extLst>
              <a:ext uri="{FF2B5EF4-FFF2-40B4-BE49-F238E27FC236}">
                <a16:creationId xmlns:a16="http://schemas.microsoft.com/office/drawing/2014/main" id="{3CF67FD8-EA31-499A-A729-5C5345DB2C24}"/>
              </a:ext>
            </a:extLst>
          </p:cNvPr>
          <p:cNvSpPr>
            <a:spLocks noGrp="1"/>
          </p:cNvSpPr>
          <p:nvPr>
            <p:ph idx="1"/>
          </p:nvPr>
        </p:nvSpPr>
        <p:spPr/>
        <p:txBody>
          <a:bodyPr>
            <a:normAutofit/>
          </a:bodyPr>
          <a:lstStyle/>
          <a:p>
            <a:r>
              <a:rPr lang="en-US" sz="3200" dirty="0"/>
              <a:t>In Karen </a:t>
            </a:r>
            <a:r>
              <a:rPr lang="en-US" sz="3200" dirty="0" err="1"/>
              <a:t>Craigo’s</a:t>
            </a:r>
            <a:r>
              <a:rPr lang="en-US" sz="3200" dirty="0"/>
              <a:t> article “Milton Hershey Should be Canonized,” Lisa Simpson states, “I love chocolate” (14). Wayland Smithers agrees with this sentiment, stating, “Chocolate is the greatest discovery humankind can claim” (qtd. in </a:t>
            </a:r>
            <a:r>
              <a:rPr lang="en-US" sz="3200" dirty="0" err="1"/>
              <a:t>Craigo</a:t>
            </a:r>
            <a:r>
              <a:rPr lang="en-US" sz="3200" dirty="0"/>
              <a:t> 17).</a:t>
            </a:r>
          </a:p>
        </p:txBody>
      </p:sp>
    </p:spTree>
    <p:extLst>
      <p:ext uri="{BB962C8B-B14F-4D97-AF65-F5344CB8AC3E}">
        <p14:creationId xmlns:p14="http://schemas.microsoft.com/office/powerpoint/2010/main" val="216298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F0BDD-B60B-47DF-A4D8-2E79963D38E7}"/>
              </a:ext>
            </a:extLst>
          </p:cNvPr>
          <p:cNvSpPr>
            <a:spLocks noGrp="1"/>
          </p:cNvSpPr>
          <p:nvPr>
            <p:ph type="title"/>
          </p:nvPr>
        </p:nvSpPr>
        <p:spPr/>
        <p:txBody>
          <a:bodyPr>
            <a:normAutofit fontScale="90000"/>
          </a:bodyPr>
          <a:lstStyle/>
          <a:p>
            <a:r>
              <a:rPr lang="en-US" dirty="0"/>
              <a:t>Avoid using too much of one source</a:t>
            </a:r>
          </a:p>
        </p:txBody>
      </p:sp>
      <p:sp>
        <p:nvSpPr>
          <p:cNvPr id="3" name="Content Placeholder 2">
            <a:extLst>
              <a:ext uri="{FF2B5EF4-FFF2-40B4-BE49-F238E27FC236}">
                <a16:creationId xmlns:a16="http://schemas.microsoft.com/office/drawing/2014/main" id="{B6D23266-9CC5-4306-9F60-B797105C763A}"/>
              </a:ext>
            </a:extLst>
          </p:cNvPr>
          <p:cNvSpPr>
            <a:spLocks noGrp="1"/>
          </p:cNvSpPr>
          <p:nvPr>
            <p:ph idx="1"/>
          </p:nvPr>
        </p:nvSpPr>
        <p:spPr/>
        <p:txBody>
          <a:bodyPr>
            <a:normAutofit/>
          </a:bodyPr>
          <a:lstStyle/>
          <a:p>
            <a:r>
              <a:rPr lang="en-US" sz="3200" dirty="0"/>
              <a:t>While you may have one source that you will use more because it relates to the other research you have found in multiple ways, be sure that you are not over-relying on that source to carry your literature review. The review should contain a balance of your three sources. </a:t>
            </a:r>
          </a:p>
        </p:txBody>
      </p:sp>
    </p:spTree>
    <p:extLst>
      <p:ext uri="{BB962C8B-B14F-4D97-AF65-F5344CB8AC3E}">
        <p14:creationId xmlns:p14="http://schemas.microsoft.com/office/powerpoint/2010/main" val="830001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11</TotalTime>
  <Words>428</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Century Gothic</vt:lpstr>
      <vt:lpstr>Garamond</vt:lpstr>
      <vt:lpstr>Savon</vt:lpstr>
      <vt:lpstr>Synthesis: What not to do</vt:lpstr>
      <vt:lpstr>Avoid just including two sources in one paragraph without showing relation</vt:lpstr>
      <vt:lpstr>Avoid creating false relationships between sources </vt:lpstr>
      <vt:lpstr>Avoid throwing in extra synthesis words with no purpose </vt:lpstr>
      <vt:lpstr>Avoid relating one source to itself</vt:lpstr>
      <vt:lpstr>Avoid using too much of one source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 What not to do</dc:title>
  <dc:creator>Julia Brown</dc:creator>
  <cp:lastModifiedBy>Julia Brown</cp:lastModifiedBy>
  <cp:revision>2</cp:revision>
  <dcterms:created xsi:type="dcterms:W3CDTF">2018-10-29T21:38:04Z</dcterms:created>
  <dcterms:modified xsi:type="dcterms:W3CDTF">2018-10-30T13:51:09Z</dcterms:modified>
</cp:coreProperties>
</file>